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487F722-C746-470B-A496-AD2959C262DB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92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7D639F8-3E5E-492D-B3B5-28940F1FB785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11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004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835D48-739E-4324-B578-197A7FFCFE8F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15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974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2644E78-5D68-473A-8CAB-77627C438379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17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094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4A761CB-D4A7-4949-B427-5F8C5C672608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19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881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B66F558-F487-4CEB-A8E2-51C3D5622ED7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20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411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444C932-6F4D-426A-A536-04D3D19B0502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21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898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043F67A-2935-4461-96FD-B921DF885584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23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53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" name="Imag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4" name="Image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2" name="Image 111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Image 112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/>
          <p:nvPr/>
        </p:nvPicPr>
        <p:blipFill>
          <a:blip r:embed="rId14"/>
          <a:stretch/>
        </p:blipFill>
        <p:spPr>
          <a:xfrm>
            <a:off x="360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1115640" y="692280"/>
            <a:ext cx="8028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0720"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ASSOCIATION DES AUDITEURS  DE L'IHEDN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720"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MIDI-PYRENEES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720"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ASSEMBLEE PLENIERE DU 23 SEPTEMBRE 2017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6"/>
          <p:cNvPicPr/>
          <p:nvPr/>
        </p:nvPicPr>
        <p:blipFill>
          <a:blip r:embed="rId14"/>
          <a:stretch/>
        </p:blipFill>
        <p:spPr>
          <a:xfrm>
            <a:off x="360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1115640" y="692280"/>
            <a:ext cx="8028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0720"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ASSOCIATION DES AUDITEURS  DE L'IHEDN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720"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MIDI-PYRENEES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720"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ASSEMBLEE PLENIERE DU 23 SEPTEMBRE 2017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6"/>
          <p:cNvPicPr/>
          <p:nvPr/>
        </p:nvPicPr>
        <p:blipFill>
          <a:blip r:embed="rId14"/>
          <a:stretch/>
        </p:blipFill>
        <p:spPr>
          <a:xfrm>
            <a:off x="360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115640" y="692280"/>
            <a:ext cx="8028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0720"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ASSOCIATION DES AUDITEURS  DE L'IHEDN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720"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MIDI-PYRENEES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720"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ASSEMBLEE PLENIERE DU 23 SEPTEMBRE 2017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115640" y="692280"/>
            <a:ext cx="8028000" cy="9230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aulsouillard@wanadoo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115640" y="3069000"/>
            <a:ext cx="8244000" cy="191916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6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Assemblée plénière du </a:t>
            </a:r>
            <a:endParaRPr lang="fr-FR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 septembre  2017</a:t>
            </a:r>
            <a:endParaRPr lang="fr-FR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579040" y="2205000"/>
            <a:ext cx="52347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Etude sur  « le nouveau service national »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290600" y="2604960"/>
            <a:ext cx="7812000" cy="32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Etre force de proposition sur un sujet majeur.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Rédaction d'un dossier argumenté d'ici fin novembre.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Méthode :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1440" indent="-186840">
              <a:lnSpc>
                <a:spcPct val="115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Etudes décentralisées sur des thématiques distinctes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1440" indent="-186840">
              <a:lnSpc>
                <a:spcPct val="115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Présentation des conclusions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1440" indent="-186840">
              <a:lnSpc>
                <a:spcPct val="115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Synthèse rédigée.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488600" y="6148080"/>
            <a:ext cx="7415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Un groupe par thématique, un animateur par groupe, un animateur général.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187640" y="2485440"/>
            <a:ext cx="7956000" cy="43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96840">
              <a:lnSpc>
                <a:spcPct val="100000"/>
              </a:lnSpc>
              <a:spcAft>
                <a:spcPts val="601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1-	Le service national tel qu’il était quand il a été 	suspendu.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96840">
              <a:lnSpc>
                <a:spcPct val="100000"/>
              </a:lnSpc>
              <a:spcAft>
                <a:spcPts val="601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2-	Les formes de service national à l’étranger.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96840">
              <a:lnSpc>
                <a:spcPct val="100000"/>
              </a:lnSpc>
              <a:spcAft>
                <a:spcPts val="601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3-	Les différents projets de nos politiques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96840">
              <a:lnSpc>
                <a:spcPct val="100000"/>
              </a:lnSpc>
              <a:spcAft>
                <a:spcPts val="601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4-	Un service national pourquoi faire ? (Rôle, missions)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96840">
              <a:lnSpc>
                <a:spcPct val="100000"/>
              </a:lnSpc>
              <a:spcAft>
                <a:spcPts val="601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5-	Un service national pour qui ? (Qui serait concerné)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96840">
              <a:lnSpc>
                <a:spcPct val="100000"/>
              </a:lnSpc>
              <a:spcAft>
                <a:spcPts val="601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6-	Un service national avec quoi ? (Budget et moyens)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96840">
              <a:lnSpc>
                <a:spcPct val="100000"/>
              </a:lnSpc>
              <a:spcAft>
                <a:spcPts val="601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7-	Un service national comment ? (Possibilités réalistes)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96840">
              <a:lnSpc>
                <a:spcPct val="100000"/>
              </a:lnSpc>
              <a:spcAft>
                <a:spcPts val="601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8-	Quel impact sur la jeunesse ? (ANAJ)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96840">
              <a:lnSpc>
                <a:spcPct val="100000"/>
              </a:lnSpc>
              <a:spcAft>
                <a:spcPts val="601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9-…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2483640" y="1917000"/>
            <a:ext cx="5400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Thématiques et groupes de travail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331640" y="2203920"/>
            <a:ext cx="74185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GROUPE DE TRAVAIL COLLABORATIF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2335680" y="4221000"/>
            <a:ext cx="58446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Sujet transverse avec l'AR 12 à mettre en place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290400" y="2753640"/>
            <a:ext cx="3934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Groupe piloté par Serban ICLANZAN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225600" y="1917000"/>
            <a:ext cx="3546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NOUVEAUX MEMBRES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403640" y="2853000"/>
            <a:ext cx="7740000" cy="36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fr-FR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Membres associés :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algn="just">
              <a:lnSpc>
                <a:spcPct val="15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Frédéric LACAZE (Haute-Garonne).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algn="just">
              <a:lnSpc>
                <a:spcPct val="150000"/>
              </a:lnSpc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indent="-1790280" algn="just">
              <a:lnSpc>
                <a:spcPct val="150000"/>
              </a:lnSpc>
            </a:pPr>
            <a:r>
              <a:rPr lang="fr-FR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Auditeur (207</a:t>
            </a:r>
            <a:r>
              <a:rPr lang="fr-FR" sz="2400" b="1" strike="noStrike" spc="-1" baseline="3000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ème</a:t>
            </a:r>
            <a:r>
              <a:rPr lang="fr-FR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session) :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indent="-1790280" algn="just">
              <a:lnSpc>
                <a:spcPct val="15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Lieutenant-colonel Jean-Philippe MOLLARD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indent="-1790280" algn="just">
              <a:lnSpc>
                <a:spcPct val="15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(Haute-Garonne).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0640" indent="-1790280" algn="just">
              <a:lnSpc>
                <a:spcPct val="115000"/>
              </a:lnSpc>
              <a:spcAft>
                <a:spcPts val="1001"/>
              </a:spcAft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Table 1"/>
          <p:cNvGraphicFramePr/>
          <p:nvPr/>
        </p:nvGraphicFramePr>
        <p:xfrm>
          <a:off x="0" y="0"/>
          <a:ext cx="50400" cy="3600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440">
                        <a:lnSpc>
                          <a:spcPct val="100000"/>
                        </a:lnSpc>
                      </a:pPr>
                      <a:r>
                        <a:rPr lang="fr-FR" sz="1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Délégation régionale de Midi-Pyrénées</a:t>
                      </a:r>
                      <a:endParaRPr lang="fr-FR" sz="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440">
                        <a:lnSpc>
                          <a:spcPct val="100000"/>
                        </a:lnSpc>
                      </a:pPr>
                      <a:r>
                        <a:rPr lang="fr-FR" sz="1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Bulletin bimensuel</a:t>
                      </a:r>
                      <a:endParaRPr lang="fr-FR" sz="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28440">
                        <a:lnSpc>
                          <a:spcPct val="100000"/>
                        </a:lnSpc>
                      </a:pPr>
                      <a:r>
                        <a:rPr lang="fr-FR" sz="1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Année 2017 - Semaines 7 et 8</a:t>
                      </a:r>
                      <a:endParaRPr lang="fr-FR" sz="1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148" name="CustomShape 2"/>
          <p:cNvSpPr/>
          <p:nvPr/>
        </p:nvSpPr>
        <p:spPr>
          <a:xfrm>
            <a:off x="1547640" y="1914480"/>
            <a:ext cx="6857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33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Anaj</a:t>
            </a:r>
            <a:endParaRPr lang="fr-F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Clément CAYLA-GIRAUDEAU, délégué ANAJ :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370880" y="4869000"/>
            <a:ext cx="778104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Visite des souffleries du Fauga-Mauzac, opérées par l’ONERA. Le samedi 14 octobre entre 14h et 18h.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(Copie de votre carte d’identité ou passeport en pièce jointe. Covoiturage )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  <p:pic>
        <p:nvPicPr>
          <p:cNvPr id="150" name="Image 10"/>
          <p:cNvPicPr/>
          <p:nvPr/>
        </p:nvPicPr>
        <p:blipFill>
          <a:blip r:embed="rId2"/>
          <a:stretch/>
        </p:blipFill>
        <p:spPr>
          <a:xfrm>
            <a:off x="1547640" y="3020760"/>
            <a:ext cx="7248240" cy="1580760"/>
          </a:xfrm>
          <a:prstGeom prst="rect">
            <a:avLst/>
          </a:prstGeom>
          <a:ln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3708000" y="6244560"/>
            <a:ext cx="2601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clement.cayla@gmx.fr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276000" y="1772640"/>
            <a:ext cx="37648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sz="24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Agenda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517040" y="2469240"/>
            <a:ext cx="7596000" cy="43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 octobre 2017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bal de garnison organisé par l'AOR 31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 octobre 2017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visite de la société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ECONOTRE à BESSIERES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 octobre 2017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visite de l'ONERA au Fauga-Mauzac, entre 14h et 18h, organisée par l'ANAJ.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 novembre 2017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du trentième anniversaire des Trinômes à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Paris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novembre 2017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journée du trentième anniversaire du Trinôme académique Midi- Pyrénées .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 novembre 2017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18 h 00 CODIR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 novembre 2017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09 h 00 assemblée plénière d'automne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février 2018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18 h 00 CODIR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février 2018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9 h 00 assemblée générale 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115640" y="692280"/>
            <a:ext cx="8028000" cy="92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331640" y="1989000"/>
            <a:ext cx="7812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TRINOME ACADEMIQUE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2372040" y="2782800"/>
            <a:ext cx="5361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Journée du 10 novembre, conférence AR19</a:t>
            </a: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"Le développement industriel, facteur de résilience"</a:t>
            </a:r>
          </a:p>
        </p:txBody>
      </p:sp>
      <p:sp>
        <p:nvSpPr>
          <p:cNvPr id="157" name="CustomShape 4"/>
          <p:cNvSpPr/>
          <p:nvPr/>
        </p:nvSpPr>
        <p:spPr>
          <a:xfrm>
            <a:off x="2898360" y="4106520"/>
            <a:ext cx="4678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Bilan et comptes rendus du cycle 2016-2017</a:t>
            </a:r>
          </a:p>
        </p:txBody>
      </p:sp>
      <p:sp>
        <p:nvSpPr>
          <p:cNvPr id="158" name="CustomShape 5"/>
          <p:cNvSpPr/>
          <p:nvPr/>
        </p:nvSpPr>
        <p:spPr>
          <a:xfrm>
            <a:off x="2796840" y="5085360"/>
            <a:ext cx="4779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Planification des activités du cycle 2017-2018</a:t>
            </a: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Fiche d'activités, 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demandes de subvention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771640" y="2208600"/>
            <a:ext cx="4824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PROJETS DE VOYAGE D'ETUDE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2018- 2019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691640" y="4149000"/>
            <a:ext cx="7610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fr-FR" sz="1800" b="1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r>
              <a:rPr lang="fr-FR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trimestre 2018 BRETAGNE 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RENNES, COETUIDAN, LORIENT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(DCNS, ECO FUSCO,)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BREST, ILE LONGUE		, </a:t>
            </a:r>
          </a:p>
        </p:txBody>
      </p:sp>
      <p:sp>
        <p:nvSpPr>
          <p:cNvPr id="161" name="CustomShape 3"/>
          <p:cNvSpPr/>
          <p:nvPr/>
        </p:nvSpPr>
        <p:spPr>
          <a:xfrm>
            <a:off x="1723680" y="5296680"/>
            <a:ext cx="76489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r>
              <a:rPr lang="fr-FR" sz="1800" b="1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r>
              <a:rPr lang="fr-FR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trimestre 2019 GUYANE 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	CSG (lancer ARIANE V)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3°REI (école de jungle)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Vestiges du bagne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BRESIL		</a:t>
            </a:r>
          </a:p>
        </p:txBody>
      </p:sp>
      <p:sp>
        <p:nvSpPr>
          <p:cNvPr id="162" name="CustomShape 4"/>
          <p:cNvSpPr/>
          <p:nvPr/>
        </p:nvSpPr>
        <p:spPr>
          <a:xfrm>
            <a:off x="1780920" y="3200040"/>
            <a:ext cx="5583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r>
              <a:rPr lang="fr-FR" sz="1800" b="1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r>
              <a:rPr lang="fr-FR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trimestre 2017 BORDEAUX 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Laser mégajoule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547640" y="1845000"/>
            <a:ext cx="727236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VISITE DE LA SOCIETE ECONOTRE A BESSIERES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LE 12 OCTOBRE 2017 ORGANISEE PAR LES AUDITEURS DE LA 169</a:t>
            </a:r>
            <a:r>
              <a:rPr lang="fr-FR" sz="1800" b="1" strike="noStrike" spc="-1" baseline="30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ème</a:t>
            </a: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session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Image 2"/>
          <p:cNvPicPr/>
          <p:nvPr/>
        </p:nvPicPr>
        <p:blipFill>
          <a:blip r:embed="rId2"/>
          <a:stretch/>
        </p:blipFill>
        <p:spPr>
          <a:xfrm>
            <a:off x="1943640" y="2558880"/>
            <a:ext cx="6480360" cy="348336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1475640" y="5859360"/>
            <a:ext cx="73443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Horaire : de 10 heures à 12 heures </a:t>
            </a:r>
          </a:p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Rendez-vous : 9h45 sur le site de BESSIERES </a:t>
            </a:r>
          </a:p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Inscription auprès de Bernard LAFFORGUE 06.13.53.76.73 avant le 29/09/2017. </a:t>
            </a:r>
          </a:p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 places.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331640" y="2205000"/>
            <a:ext cx="781200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Présentation du 1</a:t>
            </a:r>
            <a:r>
              <a:rPr lang="fr-FR" sz="2400" b="1" strike="noStrike" spc="-1" baseline="30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er</a:t>
            </a: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RCP à PAMIERS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Organisée par l'ASAF 31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3266280" y="3167280"/>
            <a:ext cx="3942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mardi 7 novembre 2017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2740320" y="3914640"/>
            <a:ext cx="49939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Déplacement en véhicules personnels</a:t>
            </a: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Cout du repas 20 euros</a:t>
            </a: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Inscription auprès de </a:t>
            </a:r>
            <a:r>
              <a:rPr lang="fr-FR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paulsouillard@wanadoo.fr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691640" y="1845000"/>
            <a:ext cx="6696360" cy="52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09H00 : 	</a:t>
            </a: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Ouverture de la séance.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Actualité de la communauté IHEDN AR19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- conférences du lundi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- sessions en région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Etudes du cycle 2017-2018- Travaux 		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Nouveaux membres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Anaj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Agenda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Trinôme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Voyages 2018 et 2019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Informations diverses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10h45 : </a:t>
            </a: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Pause (Livre du cinquantenaire, cotisations etc…)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11h00 :  </a:t>
            </a:r>
            <a:r>
              <a:rPr lang="fr-FR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Conférence de maître David SENAT, avocat 				général, près la cour d'appel de Toulouse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123640" y="2180160"/>
            <a:ext cx="6480360" cy="125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Entre le 13 octobre et le 11 novembre 2017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Journée nationale du réserviste sur le thème :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1"/>
          <p:cNvPicPr/>
          <p:nvPr/>
        </p:nvPicPr>
        <p:blipFill>
          <a:blip r:embed="rId3"/>
          <a:stretch/>
        </p:blipFill>
        <p:spPr>
          <a:xfrm>
            <a:off x="3924000" y="3645000"/>
            <a:ext cx="2152440" cy="137124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3924000" y="5092560"/>
            <a:ext cx="259200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4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"Engagés ensemble".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Table 1"/>
          <p:cNvGraphicFramePr/>
          <p:nvPr/>
        </p:nvGraphicFramePr>
        <p:xfrm>
          <a:off x="1547640" y="1989000"/>
          <a:ext cx="5472360" cy="3798000"/>
        </p:xfrm>
        <a:graphic>
          <a:graphicData uri="http://schemas.openxmlformats.org/drawingml/2006/table">
            <a:tbl>
              <a:tblPr/>
              <a:tblGrid>
                <a:gridCol w="2736000"/>
                <a:gridCol w="2736360"/>
              </a:tblGrid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BARDOU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Michel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ZAPPOLI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Bernard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BARTHE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Bertrand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ASSEMAT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Christophe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PRONO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Claude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FERRE 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Didier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HUBERT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Michel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BRIANE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Jean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SOUCAZE-SUBERBIELLE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Laurent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LAVIGNE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Daniel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MALAURIE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Francis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DESTEFANIS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Nancy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OLLIET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Robert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MILLOT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Stéphane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GILABERT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Stéphane</a:t>
                      </a:r>
                      <a:endParaRPr lang="fr-FR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173" name="CustomShape 2"/>
          <p:cNvSpPr/>
          <p:nvPr/>
        </p:nvSpPr>
        <p:spPr>
          <a:xfrm>
            <a:off x="5884920" y="3796920"/>
            <a:ext cx="2791800" cy="73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PERDUS DE VUE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(retour dernier envoi mail)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367280" y="2997000"/>
            <a:ext cx="7776360" cy="22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fr-FR" sz="2800" b="1" strike="noStrike" spc="-1">
                <a:solidFill>
                  <a:srgbClr val="2E74B5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CONFERENCE DU 23 SEPTEMBRE 2017 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2800" b="1" strike="noStrike" spc="-1">
                <a:solidFill>
                  <a:srgbClr val="2E74B5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Maitre David SENAT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Avocat général près la cour d'appel de Toulouse</a:t>
            </a:r>
            <a:r>
              <a:t/>
            </a:r>
            <a:br/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2267640" y="3213000"/>
            <a:ext cx="6030000" cy="201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PROCHAIN RENDEZ VOUS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ASSEMBLEE PLENIERE D'AUTOMNE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25 </a:t>
            </a:r>
            <a:r>
              <a:rPr lang="fr-FR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</a:t>
            </a: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EMBRE 2017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 heures Salle BIDOU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 4"/>
          <p:cNvPicPr/>
          <p:nvPr/>
        </p:nvPicPr>
        <p:blipFill>
          <a:blip r:embed="rId2"/>
          <a:stretch/>
        </p:blipFill>
        <p:spPr>
          <a:xfrm>
            <a:off x="1545840" y="2116440"/>
            <a:ext cx="4392000" cy="467028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5990040" y="1845000"/>
            <a:ext cx="2901960" cy="433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Avec les </a:t>
            </a:r>
            <a:r>
              <a:rPr lang="fr-FR" sz="18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Lundis de l’IHedn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, l’institut propose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800" b="0" strike="noStrike" spc="-1">
                <a:solidFill>
                  <a:srgbClr val="274C9D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✓ </a:t>
            </a: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Des conférences publiques de haut niveau, au coeur de Paris, en accès libre et ouvertes à tous 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500" b="0" strike="noStrike" spc="-1">
                <a:solidFill>
                  <a:srgbClr val="274C9D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✓ </a:t>
            </a: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La possibilité de voir, en différé, les vidéos des </a:t>
            </a:r>
            <a:r>
              <a:rPr lang="fr-FR" sz="1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Lundis de l’IH</a:t>
            </a:r>
            <a:r>
              <a:rPr lang="fr-FR" sz="15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edn </a:t>
            </a:r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sur </a:t>
            </a:r>
            <a:r>
              <a:rPr lang="fr-FR" sz="15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yriad Pro"/>
              </a:rPr>
              <a:t>https://www.ihedn.fr/video/conference-des-lundis-de-lihedn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2"/>
          <p:cNvPicPr/>
          <p:nvPr/>
        </p:nvPicPr>
        <p:blipFill>
          <a:blip r:embed="rId2"/>
          <a:stretch/>
        </p:blipFill>
        <p:spPr>
          <a:xfrm>
            <a:off x="1619640" y="2421000"/>
            <a:ext cx="7308000" cy="401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0" y="7915320"/>
            <a:ext cx="10691280" cy="101160"/>
          </a:xfrm>
          <a:prstGeom prst="rect">
            <a:avLst/>
          </a:prstGeom>
          <a:solidFill>
            <a:srgbClr val="014EA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3640" y="1908000"/>
            <a:ext cx="7524000" cy="48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211e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session en région : du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15/01/18 au 23/02/18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 		</a:t>
            </a:r>
            <a:r>
              <a:rPr lang="fr-FR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Paris/Brest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212e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session en région : du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14/05/18 au 02/06/18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	</a:t>
            </a:r>
            <a:r>
              <a:rPr lang="fr-FR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Océan Indien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213e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session en région : du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11/09/18 au 19/10/18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	</a:t>
            </a:r>
            <a:r>
              <a:rPr lang="fr-FR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Toulon/Aix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214e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session en région : du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13/11/18 au 20/12/18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			</a:t>
            </a:r>
            <a:r>
              <a:rPr lang="fr-FR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Rouen/Caen/Lille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fr-FR" sz="18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Coût de la formation : 300 € pour tous les candidats, gratuit pour les militaires français d’active.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3581640" y="1908000"/>
            <a:ext cx="3060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Sessions en région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331640" y="2012760"/>
            <a:ext cx="7812000" cy="87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fr-FR" sz="2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Thème d'étude national 2017-2018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" La France, puissance d’action et puissance d’influence".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331640" y="3903480"/>
            <a:ext cx="766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forum national des associations, aura lieu en décembre 2018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2879640" y="310572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 détaillé pour la fin décembre 2017. Version définitive pour la fin juin 2018.</a:t>
            </a:r>
          </a:p>
        </p:txBody>
      </p:sp>
      <p:sp>
        <p:nvSpPr>
          <p:cNvPr id="131" name="CustomShape 4"/>
          <p:cNvSpPr/>
          <p:nvPr/>
        </p:nvSpPr>
        <p:spPr>
          <a:xfrm>
            <a:off x="1682640" y="4700880"/>
            <a:ext cx="7110000" cy="109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5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Le thème proposé offre des accès diversifiés dont la liste qui suit est loin d’être exhaustive. Les questions maritimes en sont volontairement absentes, le sujet ayant été traité l’an dernier.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331640" y="1987560"/>
            <a:ext cx="7812000" cy="47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112320">
              <a:lnSpc>
                <a:spcPct val="115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Les capacités militaires conventionnelles, facteur clé de la puissance d’action,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dissuasion nucléaire, arme ou levier politique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Les exportations militaires françaises : nécessité ou moyen d’influence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standardisation et les normes : quels enjeux et quelle influence pour la France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L’industrie peut-elle encore être pour la France un facteur de puissance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Puissance agricole et pouvoir alimentaire,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capacité d’innovation, clé de la puissance,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maîtrise des technologies, facteur d’indépendance et d’influence,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finance, facteur de puissance ou de fragilité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capacité diplomatique de la France, entre règles du jeu mondiales et intérêts nationaux,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Le poids de la France dans les organisations multilatérales,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France moteur ou frein pour l’Union européenne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112320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francophonie entre instrument d’influence et bien commun mondial,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415520" y="2277000"/>
            <a:ext cx="7740000" cy="383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France porte-t-elle des valeurs universelles qui lui donneraient un rôle particulier dans le monde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politique éducative de la France, vecteur d’influence,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Entre action militaire, action diplomatique et politique éducative, quelle capacité pour la France de lutter contre les déstabilisations issues du terrorisme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Le poids et les marges de manœuvre de la France dans la négociation climatique mondiale,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La France a-t-elle le réseau d’alliances qui assure son rayonnement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Le cyberespace, chance ou menace pour la France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	Le désarmement, mirage ou moyen de conforter la puissance relative de la France ?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Et bien d’autres encore…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306080" y="2062440"/>
            <a:ext cx="7812000" cy="94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fr-FR" sz="2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Thème d’initiative régionale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28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" Nouvelle Europe ?"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3420000" y="3789000"/>
            <a:ext cx="4571640" cy="22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 europe ?,</a:t>
            </a: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Quelles valeurs ?</a:t>
            </a: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 organisation ?</a:t>
            </a: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Quelles protections ? </a:t>
            </a:r>
          </a:p>
        </p:txBody>
      </p:sp>
      <p:sp>
        <p:nvSpPr>
          <p:cNvPr id="136" name="CustomShape 3"/>
          <p:cNvSpPr/>
          <p:nvPr/>
        </p:nvSpPr>
        <p:spPr>
          <a:xfrm>
            <a:off x="1915200" y="3059640"/>
            <a:ext cx="21182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Suite au Brexit :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</TotalTime>
  <Words>662</Words>
  <Application>Microsoft Office PowerPoint</Application>
  <PresentationFormat>Affichage à l'écran (4:3)</PresentationFormat>
  <Paragraphs>194</Paragraphs>
  <Slides>23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Calibri</vt:lpstr>
      <vt:lpstr>DejaVu Sans</vt:lpstr>
      <vt:lpstr>Myriad Pro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Brigitte</dc:creator>
  <dc:description/>
  <cp:lastModifiedBy>Anne-Marie</cp:lastModifiedBy>
  <cp:revision>386</cp:revision>
  <cp:lastPrinted>2016-04-08T21:01:00Z</cp:lastPrinted>
  <dcterms:created xsi:type="dcterms:W3CDTF">2013-01-09T18:39:00Z</dcterms:created>
  <dcterms:modified xsi:type="dcterms:W3CDTF">2017-10-02T14:49:17Z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1033-10.1.0.5657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23</vt:i4>
  </property>
</Properties>
</file>